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3" r:id="rId4"/>
    <p:sldId id="258" r:id="rId5"/>
    <p:sldId id="259" r:id="rId6"/>
    <p:sldId id="261" r:id="rId7"/>
    <p:sldId id="260" r:id="rId8"/>
    <p:sldId id="262" r:id="rId9"/>
    <p:sldId id="265" r:id="rId10"/>
    <p:sldId id="267" r:id="rId11"/>
    <p:sldId id="266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5D76"/>
    <a:srgbClr val="F0240C"/>
    <a:srgbClr val="69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8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DBBBA-F08A-4941-85AB-1E6E3EF13EA7}" type="datetimeFigureOut">
              <a:rPr lang="en-GB" smtClean="0"/>
              <a:t>07/04/2022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43CDA-D28F-49F2-B508-5430A336CB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395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GB" sz="1200" dirty="0"/>
              <a:t>Saccade frequency: every 250 </a:t>
            </a:r>
            <a:r>
              <a:rPr lang="en-GB" sz="1200" dirty="0" err="1"/>
              <a:t>ms</a:t>
            </a:r>
            <a:r>
              <a:rPr lang="en-GB" sz="1200" dirty="0"/>
              <a:t>; minus 100 </a:t>
            </a:r>
            <a:r>
              <a:rPr lang="en-GB" sz="1200" dirty="0" err="1"/>
              <a:t>ms</a:t>
            </a:r>
            <a:r>
              <a:rPr lang="en-GB" sz="1200" dirty="0"/>
              <a:t> for </a:t>
            </a:r>
            <a:br>
              <a:rPr lang="en-GB" sz="1200" dirty="0"/>
            </a:br>
            <a:r>
              <a:rPr lang="en-GB" sz="1200" dirty="0"/>
              <a:t>saccade initiation; minus 60 </a:t>
            </a:r>
            <a:r>
              <a:rPr lang="en-GB" sz="1200" dirty="0" err="1"/>
              <a:t>ms</a:t>
            </a:r>
            <a:r>
              <a:rPr lang="en-GB" sz="1200" dirty="0"/>
              <a:t> until input reaches V1</a:t>
            </a:r>
          </a:p>
          <a:p>
            <a:pPr lvl="1"/>
            <a:r>
              <a:rPr lang="en-GB" sz="1200" dirty="0"/>
              <a:t>Leaves ~90 </a:t>
            </a:r>
            <a:r>
              <a:rPr lang="en-GB" sz="1200" dirty="0" err="1"/>
              <a:t>ms</a:t>
            </a:r>
            <a:r>
              <a:rPr lang="en-GB" sz="1200" dirty="0"/>
              <a:t> to process current input &amp; preview </a:t>
            </a:r>
            <a:br>
              <a:rPr lang="en-GB" sz="1200" dirty="0"/>
            </a:br>
            <a:r>
              <a:rPr lang="en-GB" sz="1200" dirty="0"/>
              <a:t>the next saccade goal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543CDA-D28F-49F2-B508-5430A336CB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12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GB" sz="1200" dirty="0"/>
              <a:t>Saccade frequency: every 250 </a:t>
            </a:r>
            <a:r>
              <a:rPr lang="en-GB" sz="1200" dirty="0" err="1"/>
              <a:t>ms</a:t>
            </a:r>
            <a:r>
              <a:rPr lang="en-GB" sz="1200" dirty="0"/>
              <a:t>; minus 100 </a:t>
            </a:r>
            <a:r>
              <a:rPr lang="en-GB" sz="1200" dirty="0" err="1"/>
              <a:t>ms</a:t>
            </a:r>
            <a:r>
              <a:rPr lang="en-GB" sz="1200" dirty="0"/>
              <a:t> for </a:t>
            </a:r>
            <a:br>
              <a:rPr lang="en-GB" sz="1200" dirty="0"/>
            </a:br>
            <a:r>
              <a:rPr lang="en-GB" sz="1200" dirty="0"/>
              <a:t>saccade initiation; minus 60 </a:t>
            </a:r>
            <a:r>
              <a:rPr lang="en-GB" sz="1200" dirty="0" err="1"/>
              <a:t>ms</a:t>
            </a:r>
            <a:r>
              <a:rPr lang="en-GB" sz="1200" dirty="0"/>
              <a:t> until input reaches V1</a:t>
            </a:r>
          </a:p>
          <a:p>
            <a:pPr lvl="1"/>
            <a:r>
              <a:rPr lang="en-GB" sz="1200" dirty="0"/>
              <a:t>Leaves ~90 </a:t>
            </a:r>
            <a:r>
              <a:rPr lang="en-GB" sz="1200" dirty="0" err="1"/>
              <a:t>ms</a:t>
            </a:r>
            <a:r>
              <a:rPr lang="en-GB" sz="1200" dirty="0"/>
              <a:t> to process current input &amp; preview </a:t>
            </a:r>
            <a:br>
              <a:rPr lang="en-GB" sz="1200" dirty="0"/>
            </a:br>
            <a:r>
              <a:rPr lang="en-GB" sz="1200" dirty="0"/>
              <a:t>the next saccade goal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543CDA-D28F-49F2-B508-5430A336CB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74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49BD-5E65-4B8A-8941-33C0EBDD9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0331D-9554-4EC5-97E3-0BFCA0B9F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283A3-B01F-48E7-8331-3C6DC93D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2A27-EA19-4621-9F3E-92F92426BDAE}" type="datetimeFigureOut">
              <a:rPr lang="en-GB" smtClean="0"/>
              <a:t>07/04/2022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41C16-2B72-47EE-97E4-0D5047F2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73F0C-8173-4FC5-9889-5B99E93F0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ADDD-0FDA-44B7-955F-747C1A9E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325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B94D-AD8C-4480-8F11-B78D94876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06803-5DE3-4B43-8FFE-CCE9E5509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72E83-190B-4262-859C-4782C676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2A27-EA19-4621-9F3E-92F92426BDAE}" type="datetimeFigureOut">
              <a:rPr lang="en-GB" smtClean="0"/>
              <a:t>07/04/2022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71923-CF94-49C5-9170-9F4CD290B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AA936-E65A-4737-A8A8-00A73B80C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ADDD-0FDA-44B7-955F-747C1A9E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472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AFB290-1236-405C-9F89-6E63760AB5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AAF998-5834-4D4A-B394-D9DD23B8D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DD742-922C-442B-A96E-C813CC47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2A27-EA19-4621-9F3E-92F92426BDAE}" type="datetimeFigureOut">
              <a:rPr lang="en-GB" smtClean="0"/>
              <a:t>07/04/2022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E94F5-9403-4BBF-8D0C-79EE882BD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7F3DA-441E-4146-8EC6-1EDE3DADA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ADDD-0FDA-44B7-955F-747C1A9E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223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E709-0DC6-408D-BC1A-A5E82F596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20F69-8D4D-4C99-A511-A5E619D71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7019B-71B4-4CA8-9516-4A41C76CB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2A27-EA19-4621-9F3E-92F92426BDAE}" type="datetimeFigureOut">
              <a:rPr lang="en-GB" smtClean="0"/>
              <a:t>07/04/2022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EBE91-D595-4D3D-B8ED-30D627FB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A0D1D-7718-4F1B-ACD4-3C664A58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ADDD-0FDA-44B7-955F-747C1A9E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316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5B5B5-3C37-45BC-BF45-14FA5D72D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1D7AB-466D-496C-834B-20E42E3C4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6DA64-A53E-42C5-A345-524F3AFF9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2A27-EA19-4621-9F3E-92F92426BDAE}" type="datetimeFigureOut">
              <a:rPr lang="en-GB" smtClean="0"/>
              <a:t>07/04/2022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4DB47-CC0B-4FB4-8C73-DEF64318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9A39-643C-4F8E-A2B4-2D7855EF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ADDD-0FDA-44B7-955F-747C1A9E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740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7DC39-9C18-4B30-A7AF-AA7E5269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B2498-2F09-43CD-8947-D41959285A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C24B96-0252-4C27-A0C1-7B9454E71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7AF61-C083-470D-9DFE-F2A53DCCD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2A27-EA19-4621-9F3E-92F92426BDAE}" type="datetimeFigureOut">
              <a:rPr lang="en-GB" smtClean="0"/>
              <a:t>07/04/2022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42908-3407-499D-86CC-867A88A41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61E6A-C80A-4D2C-A618-66697FF4F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ADDD-0FDA-44B7-955F-747C1A9E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213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05C50-09A1-4B8F-B1E1-0121B99C3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0B1B8-E665-4848-88AA-EAA9EAC62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9DB99-4986-4B85-B4A8-2E472A5D5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17E04B-1A5B-4313-A1FB-31F9E2ADED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01DB1-4D6F-4BBC-A394-24557441AB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CC4015-80D0-472F-A1F4-E05CFB44F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2A27-EA19-4621-9F3E-92F92426BDAE}" type="datetimeFigureOut">
              <a:rPr lang="en-GB" smtClean="0"/>
              <a:t>07/04/2022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4AE646-61A1-4B21-8176-5148B0497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4325CB-D8F5-49FE-976F-E4BD93B9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ADDD-0FDA-44B7-955F-747C1A9E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006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49BE6-018A-4E07-B44D-230C38BBB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8DAD2C-53F4-4D5F-802A-90795B877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2A27-EA19-4621-9F3E-92F92426BDAE}" type="datetimeFigureOut">
              <a:rPr lang="en-GB" smtClean="0"/>
              <a:t>07/04/2022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B9BE2-EBB7-475A-8B66-807441073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09235-E2BC-4DAE-9CBD-B6FEB1850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ADDD-0FDA-44B7-955F-747C1A9E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574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88D37F-A1BD-4E9A-9FD5-9B9E5BB8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2A27-EA19-4621-9F3E-92F92426BDAE}" type="datetimeFigureOut">
              <a:rPr lang="en-GB" smtClean="0"/>
              <a:t>07/04/2022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9E5076-57D7-4130-8EE7-1151CBBDB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49359-505A-4370-A8CC-E5B8393F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ADDD-0FDA-44B7-955F-747C1A9E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963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61E11-1EDB-4DD2-9534-9C1015AE1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22623-E1FE-48B1-9329-5F37299C3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B56602-58B1-45B7-9056-4802F2CC8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53E1C-5D3D-418F-8010-326F52F9F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2A27-EA19-4621-9F3E-92F92426BDAE}" type="datetimeFigureOut">
              <a:rPr lang="en-GB" smtClean="0"/>
              <a:t>07/04/2022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13236-FF51-43FB-B8EB-34AA7D51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F558B-AD33-4B76-A808-7865A911E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ADDD-0FDA-44B7-955F-747C1A9E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1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48AC5-211F-4FBF-B4F4-1CA97C25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351B53-4DDD-4EB7-AD55-C97B40554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1858C3-862D-459C-8F03-83A4DDAD0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660C9-39D4-4A4E-97B4-F0020CDF2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2A27-EA19-4621-9F3E-92F92426BDAE}" type="datetimeFigureOut">
              <a:rPr lang="en-GB" smtClean="0"/>
              <a:t>07/04/2022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AB01C-D96F-4EFF-83F4-5DF66946D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CB94C-2D7E-4CE2-9691-835634C97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ADDD-0FDA-44B7-955F-747C1A9E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656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793750-752C-4954-A148-52221054E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91218-1718-4ECB-A01B-8288415BE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86281-9AF4-4591-8D18-63E909B97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42A27-EA19-4621-9F3E-92F92426BDAE}" type="datetimeFigureOut">
              <a:rPr lang="en-GB" smtClean="0"/>
              <a:t>07/04/2022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1CAC8-A6DB-419F-8FE4-40359042C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7CB47-9116-45E1-A7AA-385BBF30E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AADDD-0FDA-44B7-955F-747C1A9E1F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044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81CBC4E-7843-4E0E-94D7-EC720BEB1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825" y="1017606"/>
            <a:ext cx="4105623" cy="5840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15D69-056F-4323-94DE-DBFF7FCBC9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2621" y="2512624"/>
            <a:ext cx="7167154" cy="2387600"/>
          </a:xfrm>
        </p:spPr>
        <p:txBody>
          <a:bodyPr>
            <a:noAutofit/>
          </a:bodyPr>
          <a:lstStyle/>
          <a:p>
            <a:r>
              <a:rPr lang="en-GB" sz="3600" b="1" i="0" dirty="0">
                <a:solidFill>
                  <a:srgbClr val="698181"/>
                </a:solidFill>
                <a:effectLst/>
              </a:rPr>
              <a:t>Space-to-time conversion: </a:t>
            </a:r>
            <a:br>
              <a:rPr lang="en-GB" sz="3200" b="0" i="0" dirty="0">
                <a:solidFill>
                  <a:srgbClr val="4C4C4C"/>
                </a:solidFill>
                <a:effectLst/>
              </a:rPr>
            </a:br>
            <a:r>
              <a:rPr lang="en-GB" sz="3200" b="0" i="0" dirty="0">
                <a:effectLst/>
              </a:rPr>
              <a:t>oscillations in an artificial neural network serve to generate a temporal code representing multi-object visual input</a:t>
            </a:r>
            <a:endParaRPr lang="en-GB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C24D3-E5C0-4761-A013-77B48DEB3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52677" y="5387101"/>
            <a:ext cx="6479177" cy="1655762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+mj-lt"/>
              </a:rPr>
              <a:t>Katharina Duecker, Marco </a:t>
            </a:r>
            <a:r>
              <a:rPr lang="en-GB" sz="2000" dirty="0" err="1">
                <a:latin typeface="+mj-lt"/>
              </a:rPr>
              <a:t>Idiart</a:t>
            </a:r>
            <a:r>
              <a:rPr lang="en-GB" sz="2000" dirty="0">
                <a:latin typeface="+mj-lt"/>
              </a:rPr>
              <a:t>, Ole Jensen</a:t>
            </a:r>
          </a:p>
        </p:txBody>
      </p:sp>
      <p:pic>
        <p:nvPicPr>
          <p:cNvPr id="7" name="Picture 6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24ADFA1A-8F36-4461-840C-BEF8A9870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" y="0"/>
            <a:ext cx="4166624" cy="119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15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447B-A507-4AF7-BD1D-4EA56448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4" y="348348"/>
            <a:ext cx="11131666" cy="540886"/>
          </a:xfrm>
        </p:spPr>
        <p:txBody>
          <a:bodyPr anchor="t">
            <a:normAutofit fontScale="90000"/>
          </a:bodyPr>
          <a:lstStyle/>
          <a:p>
            <a:r>
              <a:rPr lang="en-GB" sz="2800" b="1" dirty="0">
                <a:solidFill>
                  <a:srgbClr val="698181"/>
                </a:solidFill>
              </a:rPr>
              <a:t>Work in progress: more complex inputs &amp; DNNs</a:t>
            </a:r>
            <a:br>
              <a:rPr lang="en-GB" sz="2800" b="1" dirty="0">
                <a:solidFill>
                  <a:srgbClr val="698181"/>
                </a:solidFill>
              </a:rPr>
            </a:br>
            <a:r>
              <a:rPr lang="en-GB" sz="2200" b="1" dirty="0">
                <a:solidFill>
                  <a:srgbClr val="6B5D76"/>
                </a:solidFill>
              </a:rPr>
              <a:t>MNIST data set</a:t>
            </a:r>
            <a:endParaRPr lang="en-GB" sz="2800" b="1" dirty="0">
              <a:solidFill>
                <a:srgbClr val="6B5D76"/>
              </a:solidFill>
            </a:endParaRPr>
          </a:p>
        </p:txBody>
      </p:sp>
      <p:pic>
        <p:nvPicPr>
          <p:cNvPr id="4" name="Picture 3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6CC8A020-1886-403E-BB0E-FA32E1C78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24" y="5892057"/>
            <a:ext cx="4166624" cy="119786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D3DA8D5-4069-4D87-9A4B-FE371149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5708" y="2287091"/>
            <a:ext cx="5296678" cy="264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xation dynamics 4 alpha inhibition &#10;10 &#10;08 &#10;06 &#10;04 &#10;02 ">
            <a:extLst>
              <a:ext uri="{FF2B5EF4-FFF2-40B4-BE49-F238E27FC236}">
                <a16:creationId xmlns:a16="http://schemas.microsoft.com/office/drawing/2014/main" id="{75D4049C-0BED-4D69-9D55-74E739EF5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960" y="2202004"/>
            <a:ext cx="6971729" cy="348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1941F4-338F-4548-A1B0-6FE819ED2A62}"/>
              </a:ext>
            </a:extLst>
          </p:cNvPr>
          <p:cNvSpPr txBox="1"/>
          <p:nvPr/>
        </p:nvSpPr>
        <p:spPr>
          <a:xfrm>
            <a:off x="99519" y="5243380"/>
            <a:ext cx="1077316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0" dirty="0">
                <a:effectLst/>
                <a:latin typeface="Calibri" panose="020F0502020204030204" pitchFamily="34" charset="0"/>
              </a:rPr>
              <a:t>Activations: </a:t>
            </a:r>
          </a:p>
          <a:p>
            <a:r>
              <a:rPr lang="en-GB" sz="2000" b="1" dirty="0">
                <a:latin typeface="Calibri" panose="020F0502020204030204" pitchFamily="34" charset="0"/>
              </a:rPr>
              <a:t> 0 	    1	      2                 3	 	4	5	  6               7               8                9</a:t>
            </a:r>
            <a:endParaRPr lang="en-GB" sz="2000" b="1" i="0" dirty="0">
              <a:effectLst/>
              <a:latin typeface="Calibri" panose="020F0502020204030204" pitchFamily="34" charset="0"/>
            </a:endParaRPr>
          </a:p>
          <a:p>
            <a:r>
              <a:rPr lang="en-GB" sz="1800" b="0" i="0" dirty="0">
                <a:effectLst/>
                <a:latin typeface="Consolas" panose="020B0609020204030204" pitchFamily="49" charset="0"/>
              </a:rPr>
              <a:t>[3.e-14, 7.e-14, 1. e-08, </a:t>
            </a:r>
            <a:r>
              <a:rPr lang="en-GB" sz="1800" b="1" i="0" dirty="0">
                <a:effectLst/>
                <a:latin typeface="Consolas" panose="020B0609020204030204" pitchFamily="49" charset="0"/>
              </a:rPr>
              <a:t>9.99e-01</a:t>
            </a:r>
            <a:r>
              <a:rPr lang="en-GB" sz="1800" b="0" i="0" dirty="0">
                <a:effectLst/>
                <a:latin typeface="Consolas" panose="020B0609020204030204" pitchFamily="49" charset="0"/>
              </a:rPr>
              <a:t>, 5.e-24, 4.e-10, 3.e-16, 2.e-10, 1.e-09, 2.e-05] 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D1C34A-51DE-457B-8683-4B3E545C9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" y="1165881"/>
            <a:ext cx="10965110" cy="4726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/>
              <a:t>1-layer fully connected NN (Hidden layer: 150 nodes)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i="1" dirty="0"/>
              <a:t>Problem dynamics: </a:t>
            </a:r>
            <a:r>
              <a:rPr lang="en-GB" sz="1800" dirty="0"/>
              <a:t>our current dynamics work best when hidden representations have close to no overlap and are either 0 or 1, as division by T pushes small activations to 1</a:t>
            </a:r>
          </a:p>
        </p:txBody>
      </p:sp>
    </p:spTree>
    <p:extLst>
      <p:ext uri="{BB962C8B-B14F-4D97-AF65-F5344CB8AC3E}">
        <p14:creationId xmlns:p14="http://schemas.microsoft.com/office/powerpoint/2010/main" val="2756530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447B-A507-4AF7-BD1D-4EA56448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4" y="348348"/>
            <a:ext cx="11131666" cy="540886"/>
          </a:xfrm>
        </p:spPr>
        <p:txBody>
          <a:bodyPr anchor="t">
            <a:normAutofit fontScale="90000"/>
          </a:bodyPr>
          <a:lstStyle/>
          <a:p>
            <a:r>
              <a:rPr lang="en-GB" sz="2800" b="1" dirty="0">
                <a:solidFill>
                  <a:srgbClr val="698181"/>
                </a:solidFill>
              </a:rPr>
              <a:t>Work in progress: more complex inputs &amp; DNNs</a:t>
            </a:r>
            <a:br>
              <a:rPr lang="en-GB" sz="2800" b="1" dirty="0">
                <a:solidFill>
                  <a:srgbClr val="698181"/>
                </a:solidFill>
              </a:rPr>
            </a:br>
            <a:r>
              <a:rPr lang="en-GB" sz="2200" b="1" dirty="0">
                <a:solidFill>
                  <a:srgbClr val="6B5D76"/>
                </a:solidFill>
              </a:rPr>
              <a:t>MNIST data set</a:t>
            </a:r>
            <a:endParaRPr lang="en-GB" sz="2800" b="1" dirty="0">
              <a:solidFill>
                <a:srgbClr val="6B5D76"/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9AF539A-EA59-440A-80D9-088F53B2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744" y="3118586"/>
            <a:ext cx="5487650" cy="365843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D1C34A-51DE-457B-8683-4B3E545C9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" y="1260000"/>
            <a:ext cx="10965110" cy="4726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/>
              <a:t>CNN: 99% accuracy on MNIST data set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/>
              <a:t>But seems to have preference for certain stimuli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/>
              <a:t>Where to put the dynamics? </a:t>
            </a:r>
            <a:r>
              <a:rPr lang="en-GB" sz="1800" dirty="0">
                <a:sym typeface="Wingdings" panose="05000000000000000000" pitchFamily="2" charset="2"/>
              </a:rPr>
              <a:t> make decision based on hidden representations?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E47156-B690-4C3F-B2D5-6E066D1F002F}"/>
              </a:ext>
            </a:extLst>
          </p:cNvPr>
          <p:cNvSpPr txBox="1"/>
          <p:nvPr/>
        </p:nvSpPr>
        <p:spPr>
          <a:xfrm>
            <a:off x="207985" y="2591143"/>
            <a:ext cx="1077316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0" dirty="0">
                <a:effectLst/>
                <a:latin typeface="Calibri" panose="020F0502020204030204" pitchFamily="34" charset="0"/>
              </a:rPr>
              <a:t>Activations: </a:t>
            </a:r>
          </a:p>
          <a:p>
            <a:r>
              <a:rPr lang="en-GB" sz="2000" b="1" dirty="0">
                <a:latin typeface="Calibri" panose="020F0502020204030204" pitchFamily="34" charset="0"/>
              </a:rPr>
              <a:t> 0 	    1	      2               3	        4	         5	        6               7               8                9</a:t>
            </a:r>
            <a:endParaRPr lang="en-GB" sz="2000" b="1" i="0" dirty="0">
              <a:effectLst/>
              <a:latin typeface="Calibri" panose="020F0502020204030204" pitchFamily="34" charset="0"/>
            </a:endParaRPr>
          </a:p>
          <a:p>
            <a:r>
              <a:rPr lang="en-GB" sz="1800" b="0" i="0" dirty="0">
                <a:effectLst/>
                <a:latin typeface="Consolas" panose="020B0609020204030204" pitchFamily="49" charset="0"/>
              </a:rPr>
              <a:t>[</a:t>
            </a:r>
            <a:r>
              <a:rPr lang="en-GB" dirty="0">
                <a:latin typeface="Consolas" panose="020B0609020204030204" pitchFamily="49" charset="0"/>
              </a:rPr>
              <a:t>1</a:t>
            </a:r>
            <a:r>
              <a:rPr lang="en-GB" sz="1800" b="0" i="0" dirty="0">
                <a:effectLst/>
                <a:latin typeface="Consolas" panose="020B0609020204030204" pitchFamily="49" charset="0"/>
              </a:rPr>
              <a:t>.e-4, 1.e-8, 2.e-02, </a:t>
            </a:r>
            <a:r>
              <a:rPr lang="en-GB" dirty="0">
                <a:latin typeface="Consolas" panose="020B0609020204030204" pitchFamily="49" charset="0"/>
              </a:rPr>
              <a:t>2.e-4</a:t>
            </a:r>
            <a:r>
              <a:rPr lang="en-GB" sz="1800" b="0" i="0" dirty="0">
                <a:effectLst/>
                <a:latin typeface="Consolas" panose="020B0609020204030204" pitchFamily="49" charset="0"/>
              </a:rPr>
              <a:t>, 1.5e-3, 8.e-7, 2.e-8, 2.e-8, 1.e-02, </a:t>
            </a:r>
            <a:r>
              <a:rPr lang="en-GB" sz="1800" b="1" i="0" dirty="0">
                <a:effectLst/>
                <a:latin typeface="Consolas" panose="020B0609020204030204" pitchFamily="49" charset="0"/>
              </a:rPr>
              <a:t>9.6e-01</a:t>
            </a:r>
            <a:r>
              <a:rPr lang="en-GB" sz="1800" b="0" i="0" dirty="0">
                <a:effectLst/>
                <a:latin typeface="Consolas" panose="020B0609020204030204" pitchFamily="49" charset="0"/>
              </a:rPr>
              <a:t>] </a:t>
            </a:r>
            <a:endParaRPr lang="en-GB" dirty="0"/>
          </a:p>
        </p:txBody>
      </p:sp>
      <p:pic>
        <p:nvPicPr>
          <p:cNvPr id="4" name="Picture 3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6CC8A020-1886-403E-BB0E-FA32E1C78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24" y="5892057"/>
            <a:ext cx="4166624" cy="119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52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447B-A507-4AF7-BD1D-4EA56448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4" y="348348"/>
            <a:ext cx="10515600" cy="540886"/>
          </a:xfrm>
        </p:spPr>
        <p:txBody>
          <a:bodyPr anchor="t">
            <a:normAutofit/>
          </a:bodyPr>
          <a:lstStyle/>
          <a:p>
            <a:r>
              <a:rPr lang="en-GB" sz="2800" b="1" dirty="0">
                <a:solidFill>
                  <a:srgbClr val="698181"/>
                </a:solidFill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8E646-182F-4DFD-8B47-C61499657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" y="1260000"/>
            <a:ext cx="10965110" cy="47261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800" b="1" dirty="0"/>
              <a:t>Entraining hidden node activations to alpha oscillation leads to: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Semi-plausible temporal constraints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A temporal code solving the biased competition of simultaneously presented inputs</a:t>
            </a:r>
          </a:p>
          <a:p>
            <a:pPr marL="342900" indent="-342900">
              <a:buFont typeface="+mj-lt"/>
              <a:buAutoNum type="arabicPeriod"/>
            </a:pPr>
            <a:endParaRPr lang="en-GB" sz="1800" dirty="0"/>
          </a:p>
          <a:p>
            <a:pPr marL="0" indent="0">
              <a:buNone/>
            </a:pPr>
            <a:r>
              <a:rPr lang="en-GB" sz="1800" b="1" dirty="0"/>
              <a:t>Why bother?</a:t>
            </a:r>
          </a:p>
          <a:p>
            <a:r>
              <a:rPr lang="en-GB" sz="1800" dirty="0"/>
              <a:t>Training computer vision models to sequentially attend to inputs is not trivial (Lei et al., 2021)</a:t>
            </a:r>
          </a:p>
          <a:p>
            <a:r>
              <a:rPr lang="en-GB" sz="1800" dirty="0"/>
              <a:t>We here present a fairly computationally inexpensive mechanism that solves the bottleneck problem, and possesses parallel and serial properties</a:t>
            </a:r>
          </a:p>
          <a:p>
            <a:r>
              <a:rPr lang="en-GB" sz="1800" dirty="0"/>
              <a:t>Biological vision has been the main inspiration for computer vision models (e.g. CNNs), however, the temporal constraints of the visual system have not been sufficiently embraced in these networks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b="1" dirty="0"/>
              <a:t>Outlook</a:t>
            </a:r>
          </a:p>
          <a:p>
            <a:r>
              <a:rPr lang="en-GB" sz="1800" dirty="0"/>
              <a:t>Deep NNs that can solve more complicated problems, in which temporal constraints support perceptual binding</a:t>
            </a:r>
          </a:p>
          <a:p>
            <a:r>
              <a:rPr lang="en-GB" sz="1800" dirty="0"/>
              <a:t>Integrate dynamics into biologically plausible models, e.g. “V1 layers” (Marques et al., 2021)</a:t>
            </a:r>
          </a:p>
        </p:txBody>
      </p:sp>
      <p:pic>
        <p:nvPicPr>
          <p:cNvPr id="4" name="Picture 3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6CC8A020-1886-403E-BB0E-FA32E1C78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24" y="5892057"/>
            <a:ext cx="4166624" cy="119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1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447B-A507-4AF7-BD1D-4EA56448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4" y="348348"/>
            <a:ext cx="10515600" cy="540886"/>
          </a:xfrm>
        </p:spPr>
        <p:txBody>
          <a:bodyPr anchor="t">
            <a:normAutofit/>
          </a:bodyPr>
          <a:lstStyle/>
          <a:p>
            <a:r>
              <a:rPr lang="en-GB" sz="2800" b="1" dirty="0">
                <a:solidFill>
                  <a:srgbClr val="698181"/>
                </a:solidFill>
              </a:rPr>
              <a:t>Temporal dynamics of ventral stream reflect pipelining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8E646-182F-4DFD-8B47-C61499657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" y="1260000"/>
            <a:ext cx="10965110" cy="4726176"/>
          </a:xfrm>
        </p:spPr>
        <p:txBody>
          <a:bodyPr>
            <a:normAutofit/>
          </a:bodyPr>
          <a:lstStyle/>
          <a:p>
            <a:r>
              <a:rPr lang="en-GB" sz="1800" dirty="0"/>
              <a:t>Visual input reaches the cortex within ~60 </a:t>
            </a:r>
            <a:r>
              <a:rPr lang="en-GB" sz="1800" dirty="0" err="1"/>
              <a:t>ms</a:t>
            </a:r>
            <a:r>
              <a:rPr lang="en-GB" sz="1800" dirty="0"/>
              <a:t> (e.g. </a:t>
            </a:r>
            <a:r>
              <a:rPr lang="en-GB" sz="1800" dirty="0" err="1"/>
              <a:t>Kirchberger</a:t>
            </a:r>
            <a:r>
              <a:rPr lang="en-GB" sz="1800" dirty="0"/>
              <a:t> et al., 2021)</a:t>
            </a:r>
          </a:p>
          <a:p>
            <a:r>
              <a:rPr lang="en-GB" sz="1800" dirty="0"/>
              <a:t>Dendritic bursting of pyramidal cells in V1 L4 underlies alpha rhythm (8-12 Hz; Traub et al. 2020)</a:t>
            </a:r>
          </a:p>
          <a:p>
            <a:r>
              <a:rPr lang="en-GB" sz="1800" dirty="0"/>
              <a:t>The limited capacities of the visual system require an organizing mechanism that solves the competition between simultaneous inputs (Jensen et al. 2014, 2021)</a:t>
            </a:r>
          </a:p>
          <a:p>
            <a:r>
              <a:rPr lang="en-GB" sz="1800" dirty="0"/>
              <a:t>Visual search experiments suggest that selective attention underlies serial and parallel properties (see Wolfe, 1994, 1997,2021)</a:t>
            </a:r>
          </a:p>
          <a:p>
            <a:r>
              <a:rPr lang="en-GB" sz="1800" dirty="0"/>
              <a:t>Suggestion: alpha oscillations serve as a gating mechanism and allow serial properties within region </a:t>
            </a:r>
            <a:br>
              <a:rPr lang="en-GB" sz="1800" dirty="0"/>
            </a:br>
            <a:r>
              <a:rPr lang="en-GB" sz="1800" dirty="0"/>
              <a:t>&amp; parallel properties between regions (Jensen &amp; Mazaheri, 2010; Jensen et al. 2014, 2021)</a:t>
            </a:r>
          </a:p>
        </p:txBody>
      </p:sp>
      <p:pic>
        <p:nvPicPr>
          <p:cNvPr id="4" name="Picture 3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6CC8A020-1886-403E-BB0E-FA32E1C78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24" y="5892057"/>
            <a:ext cx="4166624" cy="1197866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EF549BD-1AF5-4CC0-8AFD-FB7097A3ED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70"/>
          <a:stretch/>
        </p:blipFill>
        <p:spPr>
          <a:xfrm>
            <a:off x="4136788" y="4006026"/>
            <a:ext cx="5567916" cy="2623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7610C1-858D-4745-BD42-C82E4387D16A}"/>
              </a:ext>
            </a:extLst>
          </p:cNvPr>
          <p:cNvSpPr txBox="1"/>
          <p:nvPr/>
        </p:nvSpPr>
        <p:spPr>
          <a:xfrm flipH="1">
            <a:off x="9871593" y="6490990"/>
            <a:ext cx="3853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adapted from Jensen et al. 2021</a:t>
            </a:r>
          </a:p>
        </p:txBody>
      </p:sp>
    </p:spTree>
    <p:extLst>
      <p:ext uri="{BB962C8B-B14F-4D97-AF65-F5344CB8AC3E}">
        <p14:creationId xmlns:p14="http://schemas.microsoft.com/office/powerpoint/2010/main" val="3278582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447B-A507-4AF7-BD1D-4EA56448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4" y="348348"/>
            <a:ext cx="10515600" cy="540886"/>
          </a:xfrm>
        </p:spPr>
        <p:txBody>
          <a:bodyPr anchor="t">
            <a:normAutofit fontScale="90000"/>
          </a:bodyPr>
          <a:lstStyle/>
          <a:p>
            <a:r>
              <a:rPr lang="en-GB" sz="2800" b="1" dirty="0">
                <a:solidFill>
                  <a:srgbClr val="698181"/>
                </a:solidFill>
              </a:rPr>
              <a:t>Idea: Artificial Neural Network with oscillatory dynamics that is capable of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8E646-182F-4DFD-8B47-C61499657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" y="1260000"/>
            <a:ext cx="10965110" cy="4726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Goal: Integrate semi-realistic oscillatory dynamics into an ANN to solve the bottleneck problem when multiple stimuli are presented simultaneously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Building blocks: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ANN that can classify different inputs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Competing inputs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Temporal dynamics in hidden nodes, reflecting feedforward dynamics in input layer (Traub et al. 2020)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Pulsed rhythmic inhibition in the alpha range that serves as a gating mechanism to generate a temporal code</a:t>
            </a:r>
          </a:p>
        </p:txBody>
      </p:sp>
      <p:pic>
        <p:nvPicPr>
          <p:cNvPr id="4" name="Picture 3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6CC8A020-1886-403E-BB0E-FA32E1C78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24" y="5892057"/>
            <a:ext cx="4166624" cy="119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8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1FC2D14-7BD4-4D1A-B812-B94AE4F046C3}"/>
              </a:ext>
            </a:extLst>
          </p:cNvPr>
          <p:cNvGrpSpPr/>
          <p:nvPr/>
        </p:nvGrpSpPr>
        <p:grpSpPr>
          <a:xfrm>
            <a:off x="2306947" y="1196488"/>
            <a:ext cx="9725476" cy="4203561"/>
            <a:chOff x="2306947" y="1196488"/>
            <a:chExt cx="9725476" cy="420356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ED9FA96-39CC-454E-8D8A-9148A5F9F320}"/>
                </a:ext>
              </a:extLst>
            </p:cNvPr>
            <p:cNvGrpSpPr/>
            <p:nvPr/>
          </p:nvGrpSpPr>
          <p:grpSpPr>
            <a:xfrm>
              <a:off x="2306947" y="1196488"/>
              <a:ext cx="9725476" cy="4203561"/>
              <a:chOff x="2306947" y="1196488"/>
              <a:chExt cx="9725476" cy="420356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CFE9210-0FFE-411A-9505-EFBF2B2897D3}"/>
                  </a:ext>
                </a:extLst>
              </p:cNvPr>
              <p:cNvGrpSpPr/>
              <p:nvPr/>
            </p:nvGrpSpPr>
            <p:grpSpPr>
              <a:xfrm>
                <a:off x="2306947" y="1196488"/>
                <a:ext cx="9725476" cy="4203561"/>
                <a:chOff x="2466524" y="1372632"/>
                <a:chExt cx="9725476" cy="4203561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A549E8BF-DF42-4837-A0D6-72F42CEECD5A}"/>
                    </a:ext>
                  </a:extLst>
                </p:cNvPr>
                <p:cNvGrpSpPr/>
                <p:nvPr/>
              </p:nvGrpSpPr>
              <p:grpSpPr>
                <a:xfrm>
                  <a:off x="2466524" y="1372632"/>
                  <a:ext cx="9725476" cy="4203561"/>
                  <a:chOff x="2603360" y="1688496"/>
                  <a:chExt cx="9011074" cy="3855774"/>
                </a:xfrm>
              </p:grpSpPr>
              <p:pic>
                <p:nvPicPr>
                  <p:cNvPr id="10" name="Picture 9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CB526420-61AD-4DF9-A75F-D731DBAD9F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214" t="8749" b="44574"/>
                  <a:stretch/>
                </p:blipFill>
                <p:spPr>
                  <a:xfrm>
                    <a:off x="2603360" y="1870815"/>
                    <a:ext cx="8970161" cy="3673455"/>
                  </a:xfrm>
                  <a:prstGeom prst="rect">
                    <a:avLst/>
                  </a:prstGeom>
                </p:spPr>
              </p:pic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598AF183-A3A8-48B6-995F-23DF0388D565}"/>
                      </a:ext>
                    </a:extLst>
                  </p:cNvPr>
                  <p:cNvSpPr/>
                  <p:nvPr/>
                </p:nvSpPr>
                <p:spPr>
                  <a:xfrm>
                    <a:off x="7746765" y="1688496"/>
                    <a:ext cx="3619621" cy="45078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A45E672B-CBE9-4BC3-BA0E-5C2E566D7DB5}"/>
                      </a:ext>
                    </a:extLst>
                  </p:cNvPr>
                  <p:cNvSpPr/>
                  <p:nvPr/>
                </p:nvSpPr>
                <p:spPr>
                  <a:xfrm>
                    <a:off x="8203328" y="5100158"/>
                    <a:ext cx="3411106" cy="37261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CCA419BE-DA0F-4D35-99FB-C8837F7EB9F7}"/>
                    </a:ext>
                  </a:extLst>
                </p:cNvPr>
                <p:cNvGrpSpPr/>
                <p:nvPr/>
              </p:nvGrpSpPr>
              <p:grpSpPr>
                <a:xfrm>
                  <a:off x="2615269" y="2292802"/>
                  <a:ext cx="896950" cy="1280992"/>
                  <a:chOff x="2113844" y="2277725"/>
                  <a:chExt cx="896950" cy="1280992"/>
                </a:xfrm>
              </p:grpSpPr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A77C6C7F-CF0C-4CA3-92E1-4C72B6AC58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1421167">
                    <a:off x="2113844" y="2277725"/>
                    <a:ext cx="890743" cy="364480"/>
                  </a:xfrm>
                  <a:prstGeom prst="line">
                    <a:avLst/>
                  </a:prstGeom>
                  <a:ln w="38100">
                    <a:solidFill>
                      <a:srgbClr val="6B5D7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1BD4A9BF-6922-49C5-BE48-F0A954B73F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7384" y="3184646"/>
                    <a:ext cx="870744" cy="345028"/>
                  </a:xfrm>
                  <a:prstGeom prst="line">
                    <a:avLst/>
                  </a:prstGeom>
                  <a:ln w="38100">
                    <a:solidFill>
                      <a:srgbClr val="6B5D7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CC2D7764-D214-4719-B62A-13A40688F2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7384" y="2294811"/>
                    <a:ext cx="0" cy="889835"/>
                  </a:xfrm>
                  <a:prstGeom prst="line">
                    <a:avLst/>
                  </a:prstGeom>
                  <a:ln w="38100">
                    <a:solidFill>
                      <a:srgbClr val="6B5D7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B1CB7AB5-FB96-435D-9A30-8E86FC9128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10794" y="2617896"/>
                    <a:ext cx="0" cy="940821"/>
                  </a:xfrm>
                  <a:prstGeom prst="line">
                    <a:avLst/>
                  </a:prstGeom>
                  <a:ln w="38100">
                    <a:solidFill>
                      <a:srgbClr val="6B5D7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06F33C7-BC06-4741-9C50-394E2DE7880E}"/>
                  </a:ext>
                </a:extLst>
              </p:cNvPr>
              <p:cNvSpPr/>
              <p:nvPr/>
            </p:nvSpPr>
            <p:spPr>
              <a:xfrm>
                <a:off x="6146648" y="1511412"/>
                <a:ext cx="280657" cy="280657"/>
              </a:xfrm>
              <a:prstGeom prst="ellipse">
                <a:avLst/>
              </a:prstGeom>
              <a:solidFill>
                <a:srgbClr val="F0240C"/>
              </a:solidFill>
              <a:ln>
                <a:solidFill>
                  <a:srgbClr val="F024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70B54C-4699-46A1-84CD-AF18ACBD439C}"/>
                </a:ext>
              </a:extLst>
            </p:cNvPr>
            <p:cNvSpPr txBox="1"/>
            <p:nvPr/>
          </p:nvSpPr>
          <p:spPr>
            <a:xfrm>
              <a:off x="6208102" y="1476057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chemeClr val="bg1"/>
                  </a:solidFill>
                </a:rPr>
                <a:t>θ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57447B-A507-4AF7-BD1D-4EA56448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4" y="348348"/>
            <a:ext cx="10515600" cy="540886"/>
          </a:xfrm>
        </p:spPr>
        <p:txBody>
          <a:bodyPr anchor="t">
            <a:normAutofit/>
          </a:bodyPr>
          <a:lstStyle/>
          <a:p>
            <a:r>
              <a:rPr lang="en-GB" sz="2800" b="1" dirty="0">
                <a:solidFill>
                  <a:srgbClr val="698181"/>
                </a:solidFill>
              </a:rPr>
              <a:t>Network architecture</a:t>
            </a:r>
          </a:p>
        </p:txBody>
      </p:sp>
      <p:pic>
        <p:nvPicPr>
          <p:cNvPr id="4" name="Picture 3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6CC8A020-1886-403E-BB0E-FA32E1C78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24" y="5892057"/>
            <a:ext cx="4166624" cy="11978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750842-F5D7-474E-B09F-87C73C5BA111}"/>
              </a:ext>
            </a:extLst>
          </p:cNvPr>
          <p:cNvSpPr txBox="1"/>
          <p:nvPr/>
        </p:nvSpPr>
        <p:spPr>
          <a:xfrm>
            <a:off x="263142" y="4666056"/>
            <a:ext cx="3644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6B5D76"/>
                </a:solidFill>
              </a:rPr>
              <a:t>1 Training:</a:t>
            </a:r>
            <a:r>
              <a:rPr lang="en-GB" dirty="0"/>
              <a:t> Network trained on one quadrant using gradient descent </a:t>
            </a:r>
          </a:p>
          <a:p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A09FA0-47FB-4D4D-908F-7A5AA368EDD8}"/>
              </a:ext>
            </a:extLst>
          </p:cNvPr>
          <p:cNvSpPr txBox="1"/>
          <p:nvPr/>
        </p:nvSpPr>
        <p:spPr>
          <a:xfrm>
            <a:off x="263144" y="1468904"/>
            <a:ext cx="3644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6B5D76"/>
                </a:solidFill>
              </a:rPr>
              <a:t>2 Competition:</a:t>
            </a:r>
            <a:r>
              <a:rPr lang="en-GB" dirty="0"/>
              <a:t> weight matrix entries copied along first dimension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B4CE4C-9E80-4EF2-97CB-EC0AB9F456E4}"/>
              </a:ext>
            </a:extLst>
          </p:cNvPr>
          <p:cNvSpPr txBox="1"/>
          <p:nvPr/>
        </p:nvSpPr>
        <p:spPr>
          <a:xfrm>
            <a:off x="4887728" y="550654"/>
            <a:ext cx="4011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6B5D76"/>
                </a:solidFill>
              </a:rPr>
              <a:t>3 Dynamics: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each node </a:t>
            </a:r>
            <a:r>
              <a:rPr lang="en-GB" i="1" dirty="0">
                <a:sym typeface="Wingdings" panose="05000000000000000000" pitchFamily="2" charset="2"/>
              </a:rPr>
              <a:t>j </a:t>
            </a:r>
            <a:r>
              <a:rPr lang="en-GB" dirty="0">
                <a:sym typeface="Wingdings" panose="05000000000000000000" pitchFamily="2" charset="2"/>
              </a:rPr>
              <a:t>activation follows rhythm in the 8-12 Hz range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8C7686-D0AB-4DEA-B74D-9D76ADEFEB20}"/>
                  </a:ext>
                </a:extLst>
              </p:cNvPr>
              <p:cNvSpPr txBox="1"/>
              <p:nvPr/>
            </p:nvSpPr>
            <p:spPr>
              <a:xfrm>
                <a:off x="8866871" y="534686"/>
                <a:ext cx="3819228" cy="9641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𝑖h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nary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GB" b="0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8C7686-D0AB-4DEA-B74D-9D76ADEFE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871" y="534686"/>
                <a:ext cx="3819228" cy="964175"/>
              </a:xfrm>
              <a:prstGeom prst="rect">
                <a:avLst/>
              </a:prstGeom>
              <a:blipFill>
                <a:blip r:embed="rId4"/>
                <a:stretch>
                  <a:fillRect l="-1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F3796AE-FED8-4035-9445-CF6DD146FE07}"/>
              </a:ext>
            </a:extLst>
          </p:cNvPr>
          <p:cNvSpPr txBox="1"/>
          <p:nvPr/>
        </p:nvSpPr>
        <p:spPr>
          <a:xfrm>
            <a:off x="7542035" y="5118407"/>
            <a:ext cx="444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6B5D76"/>
                </a:solidFill>
              </a:rPr>
              <a:t>4 Inhibition: </a:t>
            </a:r>
            <a:r>
              <a:rPr lang="en-GB" dirty="0"/>
              <a:t> alpha inhibition applied to entrain nodes to a 10 Hz rhythm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2D7FA7-A3D2-4999-A9E0-B33FAEB523CF}"/>
                  </a:ext>
                </a:extLst>
              </p:cNvPr>
              <p:cNvSpPr txBox="1"/>
              <p:nvPr/>
            </p:nvSpPr>
            <p:spPr>
              <a:xfrm>
                <a:off x="7169685" y="2910722"/>
                <a:ext cx="7213600" cy="827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h𝑜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2D7FA7-A3D2-4999-A9E0-B33FAEB52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685" y="2910722"/>
                <a:ext cx="7213600" cy="8274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 descr="Chart, line chart&#10;&#10;Description automatically generated">
            <a:extLst>
              <a:ext uri="{FF2B5EF4-FFF2-40B4-BE49-F238E27FC236}">
                <a16:creationId xmlns:a16="http://schemas.microsoft.com/office/drawing/2014/main" id="{765DABA4-0DD6-43AD-80CC-AF7FF98CD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47" y="5427107"/>
            <a:ext cx="2395731" cy="1197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D37B9A5-33A3-4FD3-BC1A-0B8E6BBD5494}"/>
                  </a:ext>
                </a:extLst>
              </p:cNvPr>
              <p:cNvSpPr txBox="1"/>
              <p:nvPr/>
            </p:nvSpPr>
            <p:spPr>
              <a:xfrm>
                <a:off x="3162367" y="5427107"/>
                <a:ext cx="1760097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𝑖h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D37B9A5-33A3-4FD3-BC1A-0B8E6BBD5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67" y="5427107"/>
                <a:ext cx="1760097" cy="7350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508BAE-E4D0-4EAE-A896-26F6A3EC2773}"/>
                  </a:ext>
                </a:extLst>
              </p:cNvPr>
              <p:cNvSpPr txBox="1"/>
              <p:nvPr/>
            </p:nvSpPr>
            <p:spPr>
              <a:xfrm>
                <a:off x="8350883" y="5890716"/>
                <a:ext cx="7292566" cy="522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𝑖h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</a:rPr>
                              <m:t>α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)+</m:t>
                            </m:r>
                          </m:e>
                        </m:nary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GB" b="0" dirty="0"/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508BAE-E4D0-4EAE-A896-26F6A3EC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883" y="5890716"/>
                <a:ext cx="7292566" cy="522194"/>
              </a:xfrm>
              <a:prstGeom prst="rect">
                <a:avLst/>
              </a:prstGeom>
              <a:blipFill>
                <a:blip r:embed="rId8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201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447B-A507-4AF7-BD1D-4EA56448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4" y="348348"/>
            <a:ext cx="11131666" cy="540886"/>
          </a:xfrm>
        </p:spPr>
        <p:txBody>
          <a:bodyPr anchor="t">
            <a:normAutofit/>
          </a:bodyPr>
          <a:lstStyle/>
          <a:p>
            <a:r>
              <a:rPr lang="en-GB" sz="2800" b="1" dirty="0">
                <a:solidFill>
                  <a:srgbClr val="698181"/>
                </a:solidFill>
              </a:rPr>
              <a:t>One </a:t>
            </a:r>
            <a:r>
              <a:rPr lang="en-GB" sz="3100" b="1" dirty="0">
                <a:solidFill>
                  <a:srgbClr val="698181"/>
                </a:solidFill>
              </a:rPr>
              <a:t>input</a:t>
            </a:r>
            <a:r>
              <a:rPr lang="en-GB" sz="2800" b="1" dirty="0">
                <a:solidFill>
                  <a:srgbClr val="698181"/>
                </a:solidFill>
              </a:rPr>
              <a:t>: entraining hidden nodes to follow alpha rhythm</a:t>
            </a:r>
          </a:p>
        </p:txBody>
      </p:sp>
      <p:pic>
        <p:nvPicPr>
          <p:cNvPr id="4" name="Picture 3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6CC8A020-1886-403E-BB0E-FA32E1C78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24" y="5892057"/>
            <a:ext cx="4166624" cy="119786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B6156B-9D51-4E81-89DE-C3FFB0107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" y="1260000"/>
            <a:ext cx="10965110" cy="4726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Spontaneous alpha oscillations applied to hidden layer</a:t>
            </a:r>
          </a:p>
          <a:p>
            <a:pPr marL="0" indent="0">
              <a:buNone/>
            </a:pPr>
            <a:r>
              <a:rPr lang="en-GB" sz="1800" dirty="0"/>
              <a:t>The phase of the alpha oscillations is stable (= not reset when input is presented; Mazaheri &amp; Jensen, 2006)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512AED-DEE9-467F-8648-34939BD0490B}"/>
              </a:ext>
            </a:extLst>
          </p:cNvPr>
          <p:cNvSpPr txBox="1">
            <a:spLocks/>
          </p:cNvSpPr>
          <p:nvPr/>
        </p:nvSpPr>
        <p:spPr>
          <a:xfrm>
            <a:off x="155366" y="5433984"/>
            <a:ext cx="10965110" cy="4726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01731C-AD3D-418D-BFC9-EFE2CC54CBA8}"/>
                  </a:ext>
                </a:extLst>
              </p:cNvPr>
              <p:cNvSpPr txBox="1"/>
              <p:nvPr/>
            </p:nvSpPr>
            <p:spPr>
              <a:xfrm>
                <a:off x="477175" y="5522725"/>
                <a:ext cx="6192174" cy="6685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r>
                  <a:rPr lang="en-GB" b="0" dirty="0"/>
                  <a:t>=100 </a:t>
                </a:r>
                <a:r>
                  <a:rPr lang="en-GB" b="0" dirty="0" err="1"/>
                  <a:t>ms</a:t>
                </a:r>
                <a:endParaRPr lang="en-GB" b="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dirty="0"/>
                          <m:t>α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dirty="0"/>
                          <m:t>α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𝑎𝑚𝑝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GB" dirty="0"/>
                  <a:t>, a = 4*</a:t>
                </a:r>
                <a:r>
                  <a:rPr lang="en-GB" dirty="0" err="1"/>
                  <a:t>Z_max</a:t>
                </a:r>
                <a:endParaRPr lang="en-GB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01731C-AD3D-418D-BFC9-EFE2CC54C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75" y="5522725"/>
                <a:ext cx="6192174" cy="668581"/>
              </a:xfrm>
              <a:prstGeom prst="rect">
                <a:avLst/>
              </a:prstGeom>
              <a:blipFill>
                <a:blip r:embed="rId3"/>
                <a:stretch>
                  <a:fillRect t="-5455" b="-1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catter chart&#10;&#10;Description automatically generated">
            <a:extLst>
              <a:ext uri="{FF2B5EF4-FFF2-40B4-BE49-F238E27FC236}">
                <a16:creationId xmlns:a16="http://schemas.microsoft.com/office/drawing/2014/main" id="{7F2FE38D-B842-4B1F-B320-424314F08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3" y="2430355"/>
            <a:ext cx="12024000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89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447B-A507-4AF7-BD1D-4EA56448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4" y="348348"/>
            <a:ext cx="11131666" cy="540886"/>
          </a:xfrm>
        </p:spPr>
        <p:txBody>
          <a:bodyPr anchor="t">
            <a:normAutofit/>
          </a:bodyPr>
          <a:lstStyle/>
          <a:p>
            <a:r>
              <a:rPr lang="en-GB" sz="2800" b="1" dirty="0">
                <a:solidFill>
                  <a:srgbClr val="698181"/>
                </a:solidFill>
              </a:rPr>
              <a:t>One </a:t>
            </a:r>
            <a:r>
              <a:rPr lang="en-GB" sz="3100" b="1" dirty="0">
                <a:solidFill>
                  <a:srgbClr val="698181"/>
                </a:solidFill>
              </a:rPr>
              <a:t>input</a:t>
            </a:r>
            <a:r>
              <a:rPr lang="en-GB" sz="2800" b="1" dirty="0">
                <a:solidFill>
                  <a:srgbClr val="698181"/>
                </a:solidFill>
              </a:rPr>
              <a:t>: alpha oscillations implement biologically plausible timing</a:t>
            </a:r>
          </a:p>
        </p:txBody>
      </p:sp>
      <p:pic>
        <p:nvPicPr>
          <p:cNvPr id="4" name="Picture 3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6CC8A020-1886-403E-BB0E-FA32E1C78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24" y="5892057"/>
            <a:ext cx="4166624" cy="1197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5B7234-84B2-4872-AA21-A103EBEBAE4B}"/>
              </a:ext>
            </a:extLst>
          </p:cNvPr>
          <p:cNvSpPr txBox="1"/>
          <p:nvPr/>
        </p:nvSpPr>
        <p:spPr>
          <a:xfrm>
            <a:off x="392400" y="1260000"/>
            <a:ext cx="577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High certainty in output node after ~60 </a:t>
            </a:r>
            <a:r>
              <a:rPr lang="en-GB" dirty="0" err="1"/>
              <a:t>ms</a:t>
            </a:r>
            <a:endParaRPr lang="en-GB" dirty="0"/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8775961B-EC09-4B57-B50A-13B768109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6694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8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447B-A507-4AF7-BD1D-4EA56448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4" y="348348"/>
            <a:ext cx="11131666" cy="540886"/>
          </a:xfrm>
        </p:spPr>
        <p:txBody>
          <a:bodyPr anchor="t">
            <a:normAutofit/>
          </a:bodyPr>
          <a:lstStyle/>
          <a:p>
            <a:r>
              <a:rPr lang="en-GB" sz="2800" b="1" dirty="0">
                <a:solidFill>
                  <a:srgbClr val="698181"/>
                </a:solidFill>
              </a:rPr>
              <a:t>Two inputs: alpha generates a temporal code &amp; solves the biased competition</a:t>
            </a:r>
          </a:p>
        </p:txBody>
      </p:sp>
      <p:pic>
        <p:nvPicPr>
          <p:cNvPr id="4" name="Picture 3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6CC8A020-1886-403E-BB0E-FA32E1C78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24" y="5892057"/>
            <a:ext cx="4166624" cy="1197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600CDF-1013-4E20-B82D-D77C2962855E}"/>
              </a:ext>
            </a:extLst>
          </p:cNvPr>
          <p:cNvSpPr txBox="1"/>
          <p:nvPr/>
        </p:nvSpPr>
        <p:spPr>
          <a:xfrm>
            <a:off x="392400" y="1332000"/>
            <a:ext cx="8291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dynamics speeded up </a:t>
            </a:r>
            <a:r>
              <a:rPr lang="en-GB" dirty="0">
                <a:sym typeface="Wingdings" panose="05000000000000000000" pitchFamily="2" charset="2"/>
              </a:rPr>
              <a:t> competition between inputs</a:t>
            </a:r>
          </a:p>
          <a:p>
            <a:r>
              <a:rPr lang="en-GB" dirty="0"/>
              <a:t>Alpha amplitude increased compared to one-input-case </a:t>
            </a:r>
            <a:r>
              <a:rPr lang="en-GB" dirty="0">
                <a:sym typeface="Wingdings" panose="05000000000000000000" pitchFamily="2" charset="2"/>
              </a:rPr>
              <a:t> temporal code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3F3057-4ACA-46A9-B22A-5D9E6CBAD2A2}"/>
                  </a:ext>
                </a:extLst>
              </p:cNvPr>
              <p:cNvSpPr txBox="1"/>
              <p:nvPr/>
            </p:nvSpPr>
            <p:spPr>
              <a:xfrm>
                <a:off x="477175" y="5522725"/>
                <a:ext cx="6192174" cy="6685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=5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r>
                  <a:rPr lang="en-GB" b="0" dirty="0"/>
                  <a:t>=50 </a:t>
                </a:r>
                <a:r>
                  <a:rPr lang="en-GB" b="0" dirty="0" err="1"/>
                  <a:t>ms</a:t>
                </a:r>
                <a:endParaRPr lang="en-GB" b="0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dirty="0"/>
                          <m:t>α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dirty="0"/>
                          <m:t>α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𝑎𝑚𝑝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GB" dirty="0"/>
                  <a:t>, A = 5*</a:t>
                </a:r>
                <a:r>
                  <a:rPr lang="en-GB" dirty="0" err="1"/>
                  <a:t>Z_max</a:t>
                </a:r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3F3057-4ACA-46A9-B22A-5D9E6CBAD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75" y="5522725"/>
                <a:ext cx="6192174" cy="668581"/>
              </a:xfrm>
              <a:prstGeom prst="rect">
                <a:avLst/>
              </a:prstGeom>
              <a:blipFill>
                <a:blip r:embed="rId3"/>
                <a:stretch>
                  <a:fillRect t="-5455" b="-1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CABC5C0-87E2-4510-AF48-036580CA0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3314"/>
            <a:ext cx="12192000" cy="304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7BA862-D5D6-459C-AA3B-02AAAC2C1394}"/>
              </a:ext>
            </a:extLst>
          </p:cNvPr>
          <p:cNvSpPr txBox="1"/>
          <p:nvPr/>
        </p:nvSpPr>
        <p:spPr>
          <a:xfrm>
            <a:off x="5617730" y="6455948"/>
            <a:ext cx="829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Activations Z seem to explode due to scaling </a:t>
            </a:r>
            <a:r>
              <a:rPr lang="en-GB" dirty="0" err="1"/>
              <a:t>byA</a:t>
            </a:r>
            <a:r>
              <a:rPr lang="en-GB" dirty="0"/>
              <a:t> (overflow warning)</a:t>
            </a:r>
          </a:p>
        </p:txBody>
      </p:sp>
    </p:spTree>
    <p:extLst>
      <p:ext uri="{BB962C8B-B14F-4D97-AF65-F5344CB8AC3E}">
        <p14:creationId xmlns:p14="http://schemas.microsoft.com/office/powerpoint/2010/main" val="2110456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447B-A507-4AF7-BD1D-4EA56448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4" y="348348"/>
            <a:ext cx="11131666" cy="540886"/>
          </a:xfrm>
        </p:spPr>
        <p:txBody>
          <a:bodyPr anchor="t">
            <a:normAutofit/>
          </a:bodyPr>
          <a:lstStyle/>
          <a:p>
            <a:r>
              <a:rPr lang="en-GB" sz="2800" b="1" dirty="0">
                <a:solidFill>
                  <a:srgbClr val="698181"/>
                </a:solidFill>
              </a:rPr>
              <a:t>Two inputs: Temporal code</a:t>
            </a:r>
          </a:p>
        </p:txBody>
      </p:sp>
      <p:pic>
        <p:nvPicPr>
          <p:cNvPr id="4" name="Picture 3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6CC8A020-1886-403E-BB0E-FA32E1C78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24" y="5892057"/>
            <a:ext cx="4166624" cy="1197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743760-8527-48B8-98F9-09883355DDFA}"/>
              </a:ext>
            </a:extLst>
          </p:cNvPr>
          <p:cNvSpPr txBox="1"/>
          <p:nvPr/>
        </p:nvSpPr>
        <p:spPr>
          <a:xfrm>
            <a:off x="392400" y="1332000"/>
            <a:ext cx="829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First input reaches output layer after ~60 </a:t>
            </a:r>
            <a:r>
              <a:rPr lang="en-GB" dirty="0" err="1"/>
              <a:t>ms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Second input then wins the competition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Gate is closed by alpha inhibition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4FF8FD20-0B92-4018-9F73-F0CD7F63E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33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447B-A507-4AF7-BD1D-4EA56448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4" y="348348"/>
            <a:ext cx="11131666" cy="540886"/>
          </a:xfrm>
        </p:spPr>
        <p:txBody>
          <a:bodyPr anchor="t">
            <a:normAutofit fontScale="90000"/>
          </a:bodyPr>
          <a:lstStyle/>
          <a:p>
            <a:r>
              <a:rPr lang="en-GB" sz="2800" b="1" dirty="0">
                <a:solidFill>
                  <a:srgbClr val="698181"/>
                </a:solidFill>
              </a:rPr>
              <a:t>Work in progress: more complex inputs &amp; DNNs</a:t>
            </a:r>
            <a:br>
              <a:rPr lang="en-GB" sz="2800" b="1" dirty="0">
                <a:solidFill>
                  <a:srgbClr val="698181"/>
                </a:solidFill>
              </a:rPr>
            </a:br>
            <a:r>
              <a:rPr lang="en-GB" sz="2200" b="1" dirty="0">
                <a:solidFill>
                  <a:srgbClr val="6B5D76"/>
                </a:solidFill>
              </a:rPr>
              <a:t>MNIST data set</a:t>
            </a:r>
            <a:endParaRPr lang="en-GB" sz="2800" b="1" dirty="0">
              <a:solidFill>
                <a:srgbClr val="6B5D76"/>
              </a:solidFill>
            </a:endParaRPr>
          </a:p>
        </p:txBody>
      </p:sp>
      <p:pic>
        <p:nvPicPr>
          <p:cNvPr id="4" name="Picture 3" descr="A picture containing text, clipart, night sky&#10;&#10;Description automatically generated">
            <a:extLst>
              <a:ext uri="{FF2B5EF4-FFF2-40B4-BE49-F238E27FC236}">
                <a16:creationId xmlns:a16="http://schemas.microsoft.com/office/drawing/2014/main" id="{6CC8A020-1886-403E-BB0E-FA32E1C78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24" y="5892057"/>
            <a:ext cx="4166624" cy="119786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D1C34A-51DE-457B-8683-4B3E545C9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" y="1260000"/>
            <a:ext cx="10965110" cy="4726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/>
              <a:t>1-layer fully connected NN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/>
              <a:t>Good performance on MNIST data set, but confused when presented with 2 stimuli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/>
              <a:t>Example for input 8 (alone in one quadrant)</a:t>
            </a:r>
          </a:p>
        </p:txBody>
      </p:sp>
      <p:pic>
        <p:nvPicPr>
          <p:cNvPr id="1026" name="Picture 2" descr="htegration &#10;0.6 &#10;0.4 &#10;integration with &#10;1.0 &#10;0.8 &#10;0.6 &#10;0.4 ">
            <a:extLst>
              <a:ext uri="{FF2B5EF4-FFF2-40B4-BE49-F238E27FC236}">
                <a16:creationId xmlns:a16="http://schemas.microsoft.com/office/drawing/2014/main" id="{31E29171-89ED-4B38-8CFD-1388C26C4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40" y="3209730"/>
            <a:ext cx="5552889" cy="277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omqlqul eqdle + uone 乂 e ">
            <a:extLst>
              <a:ext uri="{FF2B5EF4-FFF2-40B4-BE49-F238E27FC236}">
                <a16:creationId xmlns:a16="http://schemas.microsoft.com/office/drawing/2014/main" id="{178E1CBD-5BC1-44FA-9E33-D39203CBD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673" y="3108941"/>
            <a:ext cx="5956041" cy="297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279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992</Words>
  <Application>Microsoft Office PowerPoint</Application>
  <PresentationFormat>Widescreen</PresentationFormat>
  <Paragraphs>82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Space-to-time conversion:  oscillations in an artificial neural network serve to generate a temporal code representing multi-object visual input</vt:lpstr>
      <vt:lpstr>Temporal dynamics of ventral stream reflect pipelining mechanism</vt:lpstr>
      <vt:lpstr>Idea: Artificial Neural Network with oscillatory dynamics that is capable of multiplexing</vt:lpstr>
      <vt:lpstr>Network architecture</vt:lpstr>
      <vt:lpstr>One input: entraining hidden nodes to follow alpha rhythm</vt:lpstr>
      <vt:lpstr>One input: alpha oscillations implement biologically plausible timing</vt:lpstr>
      <vt:lpstr>Two inputs: alpha generates a temporal code &amp; solves the biased competition</vt:lpstr>
      <vt:lpstr>Two inputs: Temporal code</vt:lpstr>
      <vt:lpstr>Work in progress: more complex inputs &amp; DNNs MNIST data set</vt:lpstr>
      <vt:lpstr>Work in progress: more complex inputs &amp; DNNs MNIST data set</vt:lpstr>
      <vt:lpstr>Work in progress: more complex inputs &amp; DNNs MNIST data set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Space-to-time conversion:  oscillations in an artificial neural network serve to generate a temporal code representing multi-object visual input</dc:title>
  <dc:creator>Katharina Duecker (PhD Psychology Lab FT)</dc:creator>
  <cp:lastModifiedBy>Katharina Duecker (PhD Psychology Lab FT)</cp:lastModifiedBy>
  <cp:revision>29</cp:revision>
  <dcterms:created xsi:type="dcterms:W3CDTF">2022-03-14T14:58:04Z</dcterms:created>
  <dcterms:modified xsi:type="dcterms:W3CDTF">2022-04-07T14:26:47Z</dcterms:modified>
</cp:coreProperties>
</file>